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9" r:id="rId4"/>
    <p:sldId id="292" r:id="rId5"/>
    <p:sldId id="257" r:id="rId6"/>
    <p:sldId id="258" r:id="rId7"/>
    <p:sldId id="259" r:id="rId8"/>
    <p:sldId id="260" r:id="rId9"/>
    <p:sldId id="261" r:id="rId10"/>
    <p:sldId id="262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8" r:id="rId20"/>
    <p:sldId id="289" r:id="rId21"/>
    <p:sldId id="290" r:id="rId22"/>
    <p:sldId id="291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ctrTitle" hasCustomPrompt="1"/>
          </p:nvPr>
        </p:nvSpPr>
        <p:spPr>
          <a:xfrm>
            <a:off x="946785" y="1513205"/>
            <a:ext cx="9144000" cy="1014730"/>
          </a:xfrm>
        </p:spPr>
        <p:txBody>
          <a:bodyPr anchor="b"/>
          <a:lstStyle>
            <a:lvl1pPr algn="ctr">
              <a:defRPr sz="6000">
                <a:latin typeface="仿宋" panose="02010609060101010101" charset="-122"/>
                <a:ea typeface="仿宋" panose="02010609060101010101" charset="-122"/>
              </a:defRPr>
            </a:lvl1pPr>
          </a:lstStyle>
          <a:p>
            <a:r>
              <a:rPr lang="zh-CN" altLang="en-US"/>
              <a:t>教材网上征订操作流程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873250" y="3014345"/>
            <a:ext cx="9211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accent4"/>
                </a:solidFill>
              </a:rPr>
              <a:t> </a:t>
            </a:r>
            <a:r>
              <a:rPr lang="zh-CN" alt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登录网址：http://www.caicool.cn</a:t>
            </a:r>
            <a:r>
              <a:rPr lang="zh-CN" altLang="en-US" sz="4000">
                <a:solidFill>
                  <a:schemeClr val="accent4"/>
                </a:solidFill>
              </a:rPr>
              <a:t> </a:t>
            </a:r>
            <a:endParaRPr lang="zh-CN" altLang="en-US" sz="40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904875" y="2590165"/>
            <a:ext cx="98907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</a:t>
            </a:r>
            <a:r>
              <a:rPr lang="zh-CN" altLang="en-US" sz="3200">
                <a:solidFill>
                  <a:srgbClr val="FF0000"/>
                </a:solidFill>
                <a:latin typeface="仿宋" panose="02010609060101010101" charset="-122"/>
                <a:ea typeface="仿宋" panose="02010609060101010101" charset="-122"/>
              </a:rPr>
              <a:t>注意事项：</a:t>
            </a:r>
            <a:endParaRPr lang="zh-CN" altLang="en-US" sz="3200">
              <a:solidFill>
                <a:srgbClr val="FF0000"/>
              </a:solidFill>
              <a:latin typeface="仿宋" panose="02010609060101010101" charset="-122"/>
              <a:ea typeface="仿宋" panose="02010609060101010101" charset="-122"/>
            </a:endParaRPr>
          </a:p>
          <a:p>
            <a:r>
              <a:rPr lang="zh-CN" altLang="en-US" sz="3200">
                <a:solidFill>
                  <a:schemeClr val="tx1"/>
                </a:solidFill>
                <a:latin typeface="仿宋" panose="02010609060101010101" charset="-122"/>
                <a:ea typeface="仿宋" panose="02010609060101010101" charset="-122"/>
              </a:rPr>
              <a:t>    公共课（含同门课程不同班级不同教师）教材，为避免因教学班级和任课教师过多，因误操作导致教材征订出错，可由承担单位教研室主任统一进行教材指定，但在指定前需确定教师用书的总册数。</a:t>
            </a:r>
            <a:endParaRPr lang="zh-CN" altLang="en-US" sz="3200">
              <a:solidFill>
                <a:schemeClr val="tx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1850" y="655320"/>
            <a:ext cx="79432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400">
                <a:latin typeface="仿宋" panose="02010609060101010101" charset="-122"/>
                <a:ea typeface="仿宋" panose="02010609060101010101" charset="-122"/>
              </a:rPr>
              <a:t>二、公共课教材统一指定流程</a:t>
            </a:r>
            <a:endParaRPr lang="en-US" altLang="zh-CN" sz="44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04875" y="1719580"/>
            <a:ext cx="54229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仿宋" panose="02010609060101010101" charset="-122"/>
                <a:ea typeface="仿宋" panose="02010609060101010101" charset="-122"/>
              </a:rPr>
              <a:t>指定流程同上</a:t>
            </a:r>
            <a:endParaRPr lang="zh-CN" altLang="en-US" sz="3200" b="1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3870"/>
          </a:xfrm>
        </p:spPr>
        <p:txBody>
          <a:bodyPr/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三、审核流程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07160" y="2564765"/>
            <a:ext cx="899731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        </a:t>
            </a:r>
            <a:r>
              <a:rPr lang="en-US" altLang="zh-CN" sz="2400">
                <a:solidFill>
                  <a:schemeClr val="tx1"/>
                </a:solidFill>
                <a:uFillTx/>
                <a:ea typeface="仿宋" panose="02010609060101010101" charset="-122"/>
              </a:rPr>
              <a:t> </a:t>
            </a:r>
            <a:r>
              <a:rPr lang="zh-CN" altLang="en-US" sz="3200">
                <a:solidFill>
                  <a:schemeClr val="tx1"/>
                </a:solidFill>
                <a:uFillTx/>
                <a:ea typeface="仿宋" panose="02010609060101010101" charset="-122"/>
              </a:rPr>
              <a:t>教材网上征订的审核为三级审核，任课教师网上征订完成，须教研室主任进行审核后，学院院长才能进行二级审核，学院院长二级审核完成后，教务处才能进行三级审核。</a:t>
            </a:r>
            <a:endParaRPr lang="zh-CN" altLang="en-US" sz="3200">
              <a:solidFill>
                <a:schemeClr val="tx1"/>
              </a:solidFill>
              <a:uFillTx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75" y="71755"/>
            <a:ext cx="10515600" cy="970915"/>
          </a:xfrm>
        </p:spPr>
        <p:txBody>
          <a:bodyPr/>
          <a:p>
            <a:r>
              <a:rPr lang="en-US" altLang="zh-CN" sz="4000">
                <a:latin typeface="仿宋" panose="02010609060101010101" charset="-122"/>
                <a:ea typeface="仿宋" panose="02010609060101010101" charset="-122"/>
              </a:rPr>
              <a:t>1.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教研室主任审核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14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0" y="1690370"/>
            <a:ext cx="11594465" cy="40049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椭圆形标注 11"/>
          <p:cNvSpPr/>
          <p:nvPr/>
        </p:nvSpPr>
        <p:spPr>
          <a:xfrm>
            <a:off x="8853805" y="1177290"/>
            <a:ext cx="3039110" cy="1837055"/>
          </a:xfrm>
          <a:prstGeom prst="wedgeEllipseCallout">
            <a:avLst>
              <a:gd name="adj1" fmla="val -15632"/>
              <a:gd name="adj2" fmla="val 717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  </a:t>
            </a:r>
            <a:r>
              <a:rPr lang="en-US" altLang="zh-CN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每个教研室使用对应账号登录</a:t>
            </a:r>
            <a:endParaRPr lang="en-US" altLang="zh-CN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8590" y="120650"/>
            <a:ext cx="11017885" cy="640715"/>
          </a:xfrm>
        </p:spPr>
        <p:txBody>
          <a:bodyPr>
            <a:normAutofit fontScale="90000"/>
          </a:bodyPr>
          <a:p>
            <a:r>
              <a:rPr lang="zh-CN" altLang="en-US" sz="2000"/>
              <a:t>请教研室主任按要求进行教材审核，教材如果审核通过后，如须进行教材更改，须二级学院负责人驳回后，才能重新选择教材。</a:t>
            </a:r>
            <a:endParaRPr lang="zh-CN" altLang="en-US" sz="2000"/>
          </a:p>
        </p:txBody>
      </p:sp>
      <p:pic>
        <p:nvPicPr>
          <p:cNvPr id="2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9515" y="987425"/>
            <a:ext cx="9528175" cy="4883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椭圆形标注 13"/>
          <p:cNvSpPr/>
          <p:nvPr/>
        </p:nvSpPr>
        <p:spPr>
          <a:xfrm>
            <a:off x="3780790" y="561340"/>
            <a:ext cx="2712085" cy="1198245"/>
          </a:xfrm>
          <a:prstGeom prst="wedgeEllipseCallout">
            <a:avLst>
              <a:gd name="adj1" fmla="val -53208"/>
              <a:gd name="adj2" fmla="val 77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1.点击教材征订管理－－点击教材审核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1" name="椭圆形标注 51"/>
          <p:cNvSpPr/>
          <p:nvPr/>
        </p:nvSpPr>
        <p:spPr>
          <a:xfrm>
            <a:off x="6801485" y="452755"/>
            <a:ext cx="2981325" cy="1162050"/>
          </a:xfrm>
          <a:prstGeom prst="wedgeEllipseCallout">
            <a:avLst>
              <a:gd name="adj1" fmla="val -81009"/>
              <a:gd name="adj2" fmla="val 1139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2.选择开课学院，审核状态等进行组合查询。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5" name="椭圆形标注 15"/>
          <p:cNvSpPr/>
          <p:nvPr/>
        </p:nvSpPr>
        <p:spPr>
          <a:xfrm>
            <a:off x="2370455" y="2962275"/>
            <a:ext cx="3177540" cy="2126615"/>
          </a:xfrm>
          <a:prstGeom prst="wedgeEllipseCallout">
            <a:avLst>
              <a:gd name="adj1" fmla="val 15982"/>
              <a:gd name="adj2" fmla="val 636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4.教研室主任可勾选审核本教研室承担的课程，请各教学院务必确保所有课程都有归属教研室。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勾选后点击上方的审核键。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solidFill>
                <a:srgbClr val="FFFF00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6" name="椭圆形标注 36"/>
          <p:cNvSpPr/>
          <p:nvPr/>
        </p:nvSpPr>
        <p:spPr>
          <a:xfrm>
            <a:off x="8879840" y="3086100"/>
            <a:ext cx="2295525" cy="1149350"/>
          </a:xfrm>
          <a:prstGeom prst="wedgeEllipseCallout">
            <a:avLst>
              <a:gd name="adj1" fmla="val -2171"/>
              <a:gd name="adj2" fmla="val 962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3.点击教材，可查看任课教师选用的教材情况。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8" name="椭圆形标注 28"/>
          <p:cNvSpPr/>
          <p:nvPr/>
        </p:nvSpPr>
        <p:spPr>
          <a:xfrm>
            <a:off x="6152515" y="5160010"/>
            <a:ext cx="3924300" cy="1334770"/>
          </a:xfrm>
          <a:prstGeom prst="wedgeEllipseCallout">
            <a:avLst>
              <a:gd name="adj1" fmla="val -66081"/>
              <a:gd name="adj2" fmla="val -535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5.可逐一对课程进行审核，教材符合要求，点击审核键，如果不符合要求，可点击驳回。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驳回的课程：教师重新指定。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33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5024120"/>
            <a:ext cx="2988310" cy="1557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" name="椭圆形标注 32"/>
          <p:cNvSpPr/>
          <p:nvPr/>
        </p:nvSpPr>
        <p:spPr>
          <a:xfrm>
            <a:off x="52070" y="3316605"/>
            <a:ext cx="2086610" cy="1161415"/>
          </a:xfrm>
          <a:prstGeom prst="wedgeEllipseCallout">
            <a:avLst>
              <a:gd name="adj1" fmla="val -2171"/>
              <a:gd name="adj2" fmla="val 962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可驳回课程，须填写驳回意见。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170" y="34290"/>
            <a:ext cx="10515600" cy="911225"/>
          </a:xfrm>
        </p:spPr>
        <p:txBody>
          <a:bodyPr/>
          <a:p>
            <a:r>
              <a:rPr lang="en-US" altLang="zh-CN" sz="4000">
                <a:latin typeface="仿宋" panose="02010609060101010101" charset="-122"/>
                <a:ea typeface="仿宋" panose="02010609060101010101" charset="-122"/>
              </a:rPr>
              <a:t>2.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学院负责人审核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39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3105" y="2255520"/>
            <a:ext cx="11127105" cy="3912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椭圆形标注 42"/>
          <p:cNvSpPr/>
          <p:nvPr/>
        </p:nvSpPr>
        <p:spPr>
          <a:xfrm>
            <a:off x="8267065" y="1570355"/>
            <a:ext cx="3382645" cy="1664970"/>
          </a:xfrm>
          <a:prstGeom prst="wedgeEllipseCallout">
            <a:avLst>
              <a:gd name="adj1" fmla="val -17303"/>
              <a:gd name="adj2" fmla="val 799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  </a:t>
            </a:r>
            <a:r>
              <a:rPr lang="en-US" altLang="zh-CN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每个学院使用对应账号登录</a:t>
            </a:r>
            <a:endParaRPr lang="en-US" altLang="zh-CN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0980" y="95250"/>
            <a:ext cx="11750040" cy="752475"/>
          </a:xfrm>
        </p:spPr>
        <p:txBody>
          <a:bodyPr>
            <a:normAutofit/>
          </a:bodyPr>
          <a:p>
            <a:r>
              <a:rPr lang="zh-CN" altLang="en-US" sz="2000"/>
              <a:t>请学院院长按要求进行教材审核，教材如果审核通过后，如须进行教材更改，须教务处驳回后，才能重新选择教材。</a:t>
            </a:r>
            <a:endParaRPr lang="zh-CN" altLang="en-US" sz="2000"/>
          </a:p>
        </p:txBody>
      </p:sp>
      <p:pic>
        <p:nvPicPr>
          <p:cNvPr id="43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0025" y="1350645"/>
            <a:ext cx="9588500" cy="48475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椭圆形标注 44"/>
          <p:cNvSpPr/>
          <p:nvPr/>
        </p:nvSpPr>
        <p:spPr>
          <a:xfrm>
            <a:off x="2317115" y="735330"/>
            <a:ext cx="2736215" cy="1284605"/>
          </a:xfrm>
          <a:prstGeom prst="wedgeEllipseCallout">
            <a:avLst>
              <a:gd name="adj1" fmla="val -53208"/>
              <a:gd name="adj2" fmla="val 77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1.点击教材征订管理－－点击教材审核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2" name="椭圆形标注 52"/>
          <p:cNvSpPr/>
          <p:nvPr/>
        </p:nvSpPr>
        <p:spPr>
          <a:xfrm>
            <a:off x="5694045" y="649605"/>
            <a:ext cx="2638425" cy="1151255"/>
          </a:xfrm>
          <a:prstGeom prst="wedgeEllipseCallout">
            <a:avLst>
              <a:gd name="adj1" fmla="val -81009"/>
              <a:gd name="adj2" fmla="val 1139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2.选择开课学院，审核状态等进行组合查询。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0" name="椭圆形标注 50"/>
          <p:cNvSpPr/>
          <p:nvPr/>
        </p:nvSpPr>
        <p:spPr>
          <a:xfrm>
            <a:off x="6703060" y="2366645"/>
            <a:ext cx="2505075" cy="846455"/>
          </a:xfrm>
          <a:prstGeom prst="wedgeEllipseCallout">
            <a:avLst>
              <a:gd name="adj1" fmla="val -8732"/>
              <a:gd name="adj2" fmla="val 1020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6.教学院负责人可点击一键审核键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7" name="椭圆形标注 47"/>
          <p:cNvSpPr/>
          <p:nvPr/>
        </p:nvSpPr>
        <p:spPr>
          <a:xfrm>
            <a:off x="1986280" y="3816985"/>
            <a:ext cx="2604135" cy="1529715"/>
          </a:xfrm>
          <a:prstGeom prst="wedgeEllipseCallout">
            <a:avLst>
              <a:gd name="adj1" fmla="val 14840"/>
              <a:gd name="adj2" fmla="val 76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4.教学院负责人可勾选课程进行审核。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勾选后点击上方的审核键。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solidFill>
                <a:srgbClr val="FFFF00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5" name="椭圆形标注 45"/>
          <p:cNvSpPr/>
          <p:nvPr/>
        </p:nvSpPr>
        <p:spPr>
          <a:xfrm>
            <a:off x="5431155" y="5503228"/>
            <a:ext cx="3581400" cy="1287145"/>
          </a:xfrm>
          <a:prstGeom prst="wedgeEllipseCallout">
            <a:avLst>
              <a:gd name="adj1" fmla="val -66081"/>
              <a:gd name="adj2" fmla="val -535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5.可逐一对课程进行审核，教材符合要求，点击审核键，如果不符合要求，可点击驳回。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驳回的课程：老师重新指定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46" name="椭圆形标注 46"/>
          <p:cNvSpPr/>
          <p:nvPr/>
        </p:nvSpPr>
        <p:spPr>
          <a:xfrm>
            <a:off x="8589645" y="3298825"/>
            <a:ext cx="2566670" cy="1324610"/>
          </a:xfrm>
          <a:prstGeom prst="wedgeEllipseCallout">
            <a:avLst>
              <a:gd name="adj1" fmla="val -30114"/>
              <a:gd name="adj2" fmla="val 788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3.点击教材，可查看任课教师选用的教材情况。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4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" y="5346700"/>
            <a:ext cx="2542540" cy="13252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" name="椭圆形标注 48"/>
          <p:cNvSpPr/>
          <p:nvPr/>
        </p:nvSpPr>
        <p:spPr>
          <a:xfrm>
            <a:off x="17145" y="3816985"/>
            <a:ext cx="1969135" cy="1049655"/>
          </a:xfrm>
          <a:prstGeom prst="wedgeEllipseCallout">
            <a:avLst>
              <a:gd name="adj1" fmla="val -2171"/>
              <a:gd name="adj2" fmla="val 962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可驳回课程，须填写驳回意见。</a:t>
            </a:r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8260" y="92710"/>
            <a:ext cx="6696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>
                <a:latin typeface="仿宋" panose="02010609060101010101" charset="-122"/>
                <a:ea typeface="仿宋" panose="02010609060101010101" charset="-122"/>
              </a:rPr>
              <a:t>3.</a:t>
            </a:r>
            <a:r>
              <a:rPr lang="zh-CN" altLang="en-US" sz="4000">
                <a:latin typeface="仿宋" panose="02010609060101010101" charset="-122"/>
                <a:ea typeface="仿宋" panose="02010609060101010101" charset="-122"/>
              </a:rPr>
              <a:t>教务处负责人审核</a:t>
            </a:r>
            <a:endParaRPr lang="zh-CN" altLang="en-US" sz="400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5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685" y="1809750"/>
            <a:ext cx="9764395" cy="3433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椭圆形标注 1"/>
          <p:cNvSpPr/>
          <p:nvPr/>
        </p:nvSpPr>
        <p:spPr>
          <a:xfrm>
            <a:off x="7838440" y="1356995"/>
            <a:ext cx="3590925" cy="1286510"/>
          </a:xfrm>
          <a:prstGeom prst="wedgeEllipseCallout">
            <a:avLst>
              <a:gd name="adj1" fmla="val -17303"/>
              <a:gd name="adj2" fmla="val 7990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  </a:t>
            </a:r>
            <a:r>
              <a:rPr lang="en-US" altLang="zh-CN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使用对应账号登录</a:t>
            </a:r>
            <a:endParaRPr lang="en-US" altLang="zh-CN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1325" y="1141730"/>
            <a:ext cx="9047480" cy="45739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椭圆形标注 4"/>
          <p:cNvSpPr/>
          <p:nvPr/>
        </p:nvSpPr>
        <p:spPr>
          <a:xfrm>
            <a:off x="2384425" y="411480"/>
            <a:ext cx="2466975" cy="1235710"/>
          </a:xfrm>
          <a:prstGeom prst="wedgeEllipseCallout">
            <a:avLst>
              <a:gd name="adj1" fmla="val -53208"/>
              <a:gd name="adj2" fmla="val 77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1.点击教材征订管理－－点击教材审核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" name="椭圆形标注 3"/>
          <p:cNvSpPr/>
          <p:nvPr/>
        </p:nvSpPr>
        <p:spPr>
          <a:xfrm>
            <a:off x="5728970" y="276860"/>
            <a:ext cx="2882900" cy="1235075"/>
          </a:xfrm>
          <a:prstGeom prst="wedgeEllipseCallout">
            <a:avLst>
              <a:gd name="adj1" fmla="val -81009"/>
              <a:gd name="adj2" fmla="val 11396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2.选择开课学院，审核状态等进行组合查询。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6" name="椭圆形标注 6"/>
          <p:cNvSpPr/>
          <p:nvPr/>
        </p:nvSpPr>
        <p:spPr>
          <a:xfrm>
            <a:off x="6515735" y="1692275"/>
            <a:ext cx="2505075" cy="1093470"/>
          </a:xfrm>
          <a:prstGeom prst="wedgeEllipseCallout">
            <a:avLst>
              <a:gd name="adj1" fmla="val -8732"/>
              <a:gd name="adj2" fmla="val 10203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6.教务处负责人可点击一键审核对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" name="椭圆形标注 7"/>
          <p:cNvSpPr/>
          <p:nvPr/>
        </p:nvSpPr>
        <p:spPr>
          <a:xfrm>
            <a:off x="1993900" y="3569970"/>
            <a:ext cx="2689225" cy="1297305"/>
          </a:xfrm>
          <a:prstGeom prst="wedgeEllipseCallout">
            <a:avLst>
              <a:gd name="adj1" fmla="val 14840"/>
              <a:gd name="adj2" fmla="val 764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4.教务处负责人可勾选课程进行审核。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solidFill>
                  <a:srgbClr val="FFFF0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勾选后点击上方的审核键。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solidFill>
                <a:srgbClr val="FFFF00"/>
              </a:solidFill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" name="椭圆形标注 5"/>
          <p:cNvSpPr/>
          <p:nvPr/>
        </p:nvSpPr>
        <p:spPr>
          <a:xfrm>
            <a:off x="8811895" y="2604770"/>
            <a:ext cx="2590800" cy="1440815"/>
          </a:xfrm>
          <a:prstGeom prst="wedgeEllipseCallout">
            <a:avLst>
              <a:gd name="adj1" fmla="val -30114"/>
              <a:gd name="adj2" fmla="val 788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3.点击教材，可查看任课教师选用的教材情况。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" name="椭圆形标注 8"/>
          <p:cNvSpPr/>
          <p:nvPr/>
        </p:nvSpPr>
        <p:spPr>
          <a:xfrm>
            <a:off x="5596890" y="4507865"/>
            <a:ext cx="4229100" cy="2043430"/>
          </a:xfrm>
          <a:prstGeom prst="wedgeEllipseCallout">
            <a:avLst>
              <a:gd name="adj1" fmla="val -66081"/>
              <a:gd name="adj2" fmla="val -535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5.可逐一对课程进行审核，教材符合要求，点击审核键，如果不符合要求，可点击驳回。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驳回的课程：老师重新指定。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2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" y="5177155"/>
            <a:ext cx="2970530" cy="15481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椭圆形标注 10"/>
          <p:cNvSpPr/>
          <p:nvPr/>
        </p:nvSpPr>
        <p:spPr>
          <a:xfrm>
            <a:off x="87630" y="3479800"/>
            <a:ext cx="1818005" cy="1124585"/>
          </a:xfrm>
          <a:prstGeom prst="wedgeEllipseCallout">
            <a:avLst>
              <a:gd name="adj1" fmla="val -2171"/>
              <a:gd name="adj2" fmla="val 962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可驳回课程，须填写驳回意见。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919480"/>
            <a:ext cx="10515600" cy="4351338"/>
          </a:xfrm>
        </p:spPr>
        <p:txBody>
          <a:bodyPr>
            <a:normAutofit lnSpcReduction="20000"/>
          </a:bodyPr>
          <a:p>
            <a:endParaRPr lang="zh-CN" altLang="en-US"/>
          </a:p>
          <a:p>
            <a:pPr marL="0" indent="0">
              <a:buNone/>
            </a:pPr>
            <a:r>
              <a:rPr lang="zh-CN" altLang="en-US"/>
              <a:t>        </a:t>
            </a:r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 </a:t>
            </a: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教材网上征订的审核为三级审核，任课教师网上征订完成，须教研室主任进行审核后，学院负责人才能进行二级审核，学院负责人二级审核完成后，教务处才能进行三级审核。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  <a:p>
            <a:pPr marL="0" indent="0">
              <a:buNone/>
            </a:pP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  <a:p>
            <a:pPr marL="0" indent="0">
              <a:buNone/>
            </a:pP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  <a:p>
            <a:pPr marL="0" indent="0">
              <a:buNone/>
            </a:pPr>
            <a:r>
              <a:rPr lang="zh-CN" altLang="en-US" sz="3200">
                <a:latin typeface="仿宋" panose="02010609060101010101" charset="-122"/>
                <a:ea typeface="仿宋" panose="02010609060101010101" charset="-122"/>
              </a:rPr>
              <a:t>     各学院教师完成教材网上征订，并通过三级审核后。根据学校教材管理要求各学院教学秘书登录相关账号，下载报表，签字盖章后报教务处教材办公室。</a:t>
            </a:r>
            <a:endParaRPr lang="zh-CN" altLang="en-US" sz="32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295" y="1837690"/>
            <a:ext cx="11320145" cy="37141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椭圆形标注 11"/>
          <p:cNvSpPr/>
          <p:nvPr/>
        </p:nvSpPr>
        <p:spPr>
          <a:xfrm>
            <a:off x="8651875" y="1520190"/>
            <a:ext cx="3420110" cy="1623695"/>
          </a:xfrm>
          <a:prstGeom prst="wedgeEllipseCallout">
            <a:avLst>
              <a:gd name="adj1" fmla="val -12302"/>
              <a:gd name="adj2" fmla="val 6875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  </a:t>
            </a:r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  </a:t>
            </a:r>
            <a:r>
              <a:rPr lang="en-US" altLang="zh-CN" kern="1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每个学院使用对应账号登录</a:t>
            </a:r>
            <a:endParaRPr lang="en-US" altLang="zh-CN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endParaRPr lang="en-US" altLang="zh-CN" kern="1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205" y="59690"/>
            <a:ext cx="11237595" cy="1367155"/>
          </a:xfrm>
        </p:spPr>
        <p:txBody>
          <a:bodyPr>
            <a:normAutofit/>
          </a:bodyPr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一、教师网上指定流程</a:t>
            </a:r>
            <a:br>
              <a:rPr lang="zh-CN" altLang="en-US">
                <a:latin typeface="仿宋" panose="02010609060101010101" charset="-122"/>
                <a:ea typeface="仿宋" panose="02010609060101010101" charset="-122"/>
              </a:rPr>
            </a:b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95020" y="1188720"/>
            <a:ext cx="9940290" cy="4988560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9864725" y="945515"/>
            <a:ext cx="1892935" cy="611505"/>
          </a:xfrm>
          <a:prstGeom prst="wedgeEllipseCallou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352405" y="1188720"/>
            <a:ext cx="11626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点击</a:t>
            </a:r>
            <a:endParaRPr lang="zh-CN" altLang="zh-CN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080" y="741680"/>
            <a:ext cx="10624820" cy="5000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椭圆形标注 13"/>
          <p:cNvSpPr/>
          <p:nvPr/>
        </p:nvSpPr>
        <p:spPr>
          <a:xfrm>
            <a:off x="1167130" y="-3810"/>
            <a:ext cx="3091180" cy="1308100"/>
          </a:xfrm>
          <a:prstGeom prst="wedgeEllipseCallout">
            <a:avLst>
              <a:gd name="adj1" fmla="val -53208"/>
              <a:gd name="adj2" fmla="val 775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1.点击教材征订管理－－点击教材审核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51" name="椭圆形标注 51"/>
          <p:cNvSpPr/>
          <p:nvPr/>
        </p:nvSpPr>
        <p:spPr>
          <a:xfrm>
            <a:off x="4201160" y="619125"/>
            <a:ext cx="3789045" cy="962025"/>
          </a:xfrm>
          <a:prstGeom prst="wedgeEllipseCallout">
            <a:avLst>
              <a:gd name="adj1" fmla="val -68561"/>
              <a:gd name="adj2" fmla="val 773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2.选择开课学院，审核状态等进行组合查询。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8" name="椭圆形标注 28"/>
          <p:cNvSpPr/>
          <p:nvPr/>
        </p:nvSpPr>
        <p:spPr>
          <a:xfrm>
            <a:off x="3912870" y="4235450"/>
            <a:ext cx="4364990" cy="1384300"/>
          </a:xfrm>
          <a:prstGeom prst="wedgeEllipseCallout">
            <a:avLst>
              <a:gd name="adj1" fmla="val -70336"/>
              <a:gd name="adj2" fmla="val -1338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3.点击下载。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1" descr="QQ图片201706011222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9095" y="135255"/>
            <a:ext cx="7094855" cy="5485765"/>
          </a:xfrm>
          <a:prstGeom prst="rect">
            <a:avLst/>
          </a:prstGeom>
        </p:spPr>
      </p:pic>
      <p:sp>
        <p:nvSpPr>
          <p:cNvPr id="8" name="椭圆形标注 8"/>
          <p:cNvSpPr/>
          <p:nvPr/>
        </p:nvSpPr>
        <p:spPr>
          <a:xfrm>
            <a:off x="3312795" y="4992370"/>
            <a:ext cx="3767455" cy="1157605"/>
          </a:xfrm>
          <a:prstGeom prst="wedgeEllipseCallout">
            <a:avLst>
              <a:gd name="adj1" fmla="val -70336"/>
              <a:gd name="adj2" fmla="val -1338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审批报表信息请按左图进行设置。导出的审批表按要求格式、签字盖章后报教材办公室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" y="948690"/>
            <a:ext cx="9805670" cy="5629275"/>
          </a:xfrm>
          <a:prstGeom prst="rect">
            <a:avLst/>
          </a:prstGeom>
        </p:spPr>
      </p:pic>
      <p:sp>
        <p:nvSpPr>
          <p:cNvPr id="6" name="椭圆形标注 5"/>
          <p:cNvSpPr/>
          <p:nvPr/>
        </p:nvSpPr>
        <p:spPr>
          <a:xfrm>
            <a:off x="7662545" y="1295400"/>
            <a:ext cx="3940810" cy="1836420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用户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212455" y="1903730"/>
            <a:ext cx="2876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用户名为：登教研室账号和密码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1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11760" y="1811020"/>
            <a:ext cx="8132445" cy="113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椭圆形标注 16"/>
          <p:cNvSpPr/>
          <p:nvPr userDrawn="1"/>
        </p:nvSpPr>
        <p:spPr>
          <a:xfrm>
            <a:off x="1382078" y="218440"/>
            <a:ext cx="4143375" cy="1437640"/>
          </a:xfrm>
          <a:prstGeom prst="wedgeEllipseCallout">
            <a:avLst>
              <a:gd name="adj1" fmla="val -56528"/>
              <a:gd name="adj2" fmla="val 6829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/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7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9905" y="3529965"/>
            <a:ext cx="885825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椭圆形标注 18"/>
          <p:cNvSpPr/>
          <p:nvPr userDrawn="1"/>
        </p:nvSpPr>
        <p:spPr>
          <a:xfrm>
            <a:off x="6670040" y="3371215"/>
            <a:ext cx="3655695" cy="1932940"/>
          </a:xfrm>
          <a:prstGeom prst="wedgeEllipseCallout">
            <a:avLst>
              <a:gd name="adj1" fmla="val -57343"/>
              <a:gd name="adj2" fmla="val 5011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需要指定：此页显示的任课老师所需指定的教材的课程信息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点击： </a:t>
            </a:r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solidFill>
                  <a:srgbClr val="FF0000"/>
                </a:solidFill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搜索指定/申请</a:t>
            </a:r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  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937895" y="2031365"/>
            <a:ext cx="9905365" cy="2995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椭圆形标注 20"/>
          <p:cNvSpPr/>
          <p:nvPr userDrawn="1"/>
        </p:nvSpPr>
        <p:spPr>
          <a:xfrm>
            <a:off x="2437765" y="623570"/>
            <a:ext cx="3655060" cy="1997710"/>
          </a:xfrm>
          <a:prstGeom prst="wedgeEllipseCallout">
            <a:avLst>
              <a:gd name="adj1" fmla="val -60939"/>
              <a:gd name="adj2" fmla="val 402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/>
            <a:r>
              <a:rPr lang="en-US" altLang="zh-CN" sz="16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点击搜索教材</a:t>
            </a:r>
            <a:endParaRPr lang="en-US" altLang="zh-CN" sz="16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282065" y="852805"/>
            <a:ext cx="9057005" cy="43110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椭圆形标注 21"/>
          <p:cNvSpPr/>
          <p:nvPr userDrawn="1"/>
        </p:nvSpPr>
        <p:spPr>
          <a:xfrm>
            <a:off x="6802120" y="852805"/>
            <a:ext cx="4708525" cy="2036445"/>
          </a:xfrm>
          <a:prstGeom prst="wedgeEllipseCallout">
            <a:avLst>
              <a:gd name="adj1" fmla="val -60285"/>
              <a:gd name="adj2" fmla="val -2187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如无自动匹配的搜索结果或匹配搜索结果中无想要的教材，可重新输入关键字进行搜索。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9" name="椭圆形标注 4"/>
          <p:cNvSpPr/>
          <p:nvPr userDrawn="1"/>
        </p:nvSpPr>
        <p:spPr>
          <a:xfrm>
            <a:off x="2218690" y="4626610"/>
            <a:ext cx="5217160" cy="1714500"/>
          </a:xfrm>
          <a:prstGeom prst="wedgeEllipseCallout">
            <a:avLst>
              <a:gd name="adj1" fmla="val -48518"/>
              <a:gd name="adj2" fmla="val -2139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搜索教材后，可点击综合、价格、出版时间、获奖进行排序后选择。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730885" y="1322705"/>
            <a:ext cx="10730230" cy="3609340"/>
          </a:xfrm>
          <a:prstGeom prst="rect">
            <a:avLst/>
          </a:prstGeom>
        </p:spPr>
      </p:pic>
      <p:sp>
        <p:nvSpPr>
          <p:cNvPr id="10" name="椭圆形标注 9"/>
          <p:cNvSpPr/>
          <p:nvPr userDrawn="1"/>
        </p:nvSpPr>
        <p:spPr>
          <a:xfrm>
            <a:off x="3048635" y="148590"/>
            <a:ext cx="3505835" cy="1588770"/>
          </a:xfrm>
          <a:prstGeom prst="wedgeEllipseCallout">
            <a:avLst>
              <a:gd name="adj1" fmla="val -60939"/>
              <a:gd name="adj2" fmla="val 4024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如教材库里没有所需教材，可点击添加教材键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2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2214880" y="767080"/>
            <a:ext cx="6315710" cy="57194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椭圆形标注 26"/>
          <p:cNvSpPr/>
          <p:nvPr userDrawn="1"/>
        </p:nvSpPr>
        <p:spPr>
          <a:xfrm>
            <a:off x="5870575" y="344805"/>
            <a:ext cx="4121785" cy="1337310"/>
          </a:xfrm>
          <a:prstGeom prst="wedgeEllipseCallout">
            <a:avLst>
              <a:gd name="adj1" fmla="val -36097"/>
              <a:gd name="adj2" fmla="val 655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正确填写所需添加的教材信息后，点击确定。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10"/>
          <p:cNvPicPr>
            <a:picLocks noChangeAspect="1"/>
          </p:cNvPicPr>
          <p:nvPr userDrawn="1"/>
        </p:nvPicPr>
        <p:blipFill>
          <a:blip r:embed="rId1"/>
          <a:srcRect l="12538" t="28373" r="13140" b="8351"/>
          <a:stretch>
            <a:fillRect/>
          </a:stretch>
        </p:blipFill>
        <p:spPr>
          <a:xfrm>
            <a:off x="850265" y="1403985"/>
            <a:ext cx="10491470" cy="4050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" name="椭圆形标注 22"/>
          <p:cNvSpPr/>
          <p:nvPr userDrawn="1"/>
        </p:nvSpPr>
        <p:spPr>
          <a:xfrm>
            <a:off x="2224405" y="143510"/>
            <a:ext cx="4686300" cy="1870075"/>
          </a:xfrm>
          <a:prstGeom prst="wedgeEllipseCallout">
            <a:avLst>
              <a:gd name="adj1" fmla="val 53661"/>
              <a:gd name="adj2" fmla="val 969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用书类型分三种：学生用书，老师用书，学生/老师用书。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学生用书自动匹配学生数，如要选择老师用书，请对应下拉选择类型后，填写数量。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7" name="椭圆形标注 27"/>
          <p:cNvSpPr/>
          <p:nvPr userDrawn="1"/>
        </p:nvSpPr>
        <p:spPr>
          <a:xfrm>
            <a:off x="7839075" y="699135"/>
            <a:ext cx="3160395" cy="1556385"/>
          </a:xfrm>
          <a:prstGeom prst="wedgeEllipseCallout">
            <a:avLst>
              <a:gd name="adj1" fmla="val -16123"/>
              <a:gd name="adj2" fmla="val 923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如果教材不是近三年出版的教材，请在备注处简要说明。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3" name="椭圆形标注 23"/>
          <p:cNvSpPr/>
          <p:nvPr userDrawn="1"/>
        </p:nvSpPr>
        <p:spPr>
          <a:xfrm>
            <a:off x="6475095" y="5078730"/>
            <a:ext cx="4645025" cy="1510030"/>
          </a:xfrm>
          <a:prstGeom prst="wedgeEllipseCallout">
            <a:avLst>
              <a:gd name="adj1" fmla="val -47611"/>
              <a:gd name="adj2" fmla="val -473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教材及教材数量确认无误后，点击提交指定，完成本课程的教材网上征订。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如需进行其它课程的教材征订，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40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点击   返回上一步</a:t>
            </a:r>
            <a:endParaRPr lang="en-US" altLang="zh-CN" sz="140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  <a:p>
            <a:pPr algn="just"/>
            <a:r>
              <a:rPr lang="en-US" altLang="zh-CN" sz="1050" kern="100">
                <a:ln w="12700" cmpd="sng">
                  <a:solidFill>
                    <a:srgbClr val="C55A11">
                      <a:alpha val="100000"/>
                    </a:srgbClr>
                  </a:solidFill>
                  <a:prstDash val="solid"/>
                  <a:round/>
                </a:ln>
                <a:latin typeface="Calibri" panose="020F0502020204030204"/>
                <a:ea typeface="宋体" panose="02010600030101010101" pitchFamily="2" charset="-122"/>
                <a:cs typeface="Times New Roman" panose="02020603050405020304"/>
                <a:sym typeface="Times New Roman" panose="02020603050405020304"/>
              </a:rPr>
              <a:t> </a:t>
            </a:r>
            <a:endParaRPr lang="en-US" altLang="zh-CN" sz="1050" kern="100">
              <a:ln w="12700" cmpd="sng">
                <a:solidFill>
                  <a:srgbClr val="C55A11">
                    <a:alpha val="100000"/>
                  </a:srgbClr>
                </a:solidFill>
                <a:prstDash val="solid"/>
                <a:round/>
              </a:ln>
              <a:latin typeface="Calibri" panose="020F0502020204030204"/>
              <a:ea typeface="宋体" panose="02010600030101010101" pitchFamily="2" charset="-122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1552</Words>
  <Application>WPS 演示</Application>
  <PresentationFormat>宽屏</PresentationFormat>
  <Paragraphs>133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仿宋</vt:lpstr>
      <vt:lpstr>Calibri</vt:lpstr>
      <vt:lpstr>Times New Roman</vt:lpstr>
      <vt:lpstr>微软雅黑</vt:lpstr>
      <vt:lpstr>Arial Unicode MS</vt:lpstr>
      <vt:lpstr>Calibri Light</vt:lpstr>
      <vt:lpstr>Calibri</vt:lpstr>
      <vt:lpstr>Office 主题</vt:lpstr>
      <vt:lpstr>教材网上征订操作流程</vt:lpstr>
      <vt:lpstr>一、教师网上指定流程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三、审核流程</vt:lpstr>
      <vt:lpstr>1.教研室主任审核</vt:lpstr>
      <vt:lpstr>请教研室主任按要求进行教材审核，教材如果审核通过后，如须进行教材更改，须二级学院负责人驳回后，才能重新选择教材。</vt:lpstr>
      <vt:lpstr>2.学院负责人审核</vt:lpstr>
      <vt:lpstr>请学院院长按要求进行教材审核，教材如果审核通过后，如须进行教材更改，须教务处驳回后，才能重新选择教材。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lenovo</cp:lastModifiedBy>
  <cp:revision>102</cp:revision>
  <dcterms:created xsi:type="dcterms:W3CDTF">2015-05-05T08:02:00Z</dcterms:created>
  <dcterms:modified xsi:type="dcterms:W3CDTF">2017-12-06T02:51:16Z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2052-10.1.0.6876</vt:lpwstr>
  </property>
</Properties>
</file>